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256" r:id="rId5"/>
    <p:sldId id="262" r:id="rId6"/>
    <p:sldId id="258" r:id="rId7"/>
    <p:sldId id="257" r:id="rId8"/>
    <p:sldId id="261" r:id="rId9"/>
    <p:sldId id="259" r:id="rId10"/>
    <p:sldId id="260" r:id="rId11"/>
    <p:sldId id="26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89" autoAdjust="0"/>
    <p:restoredTop sz="87109" autoAdjust="0"/>
  </p:normalViewPr>
  <p:slideViewPr>
    <p:cSldViewPr snapToGrid="0">
      <p:cViewPr varScale="1">
        <p:scale>
          <a:sx n="89" d="100"/>
          <a:sy n="89" d="100"/>
        </p:scale>
        <p:origin x="108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tch, Sarah E." userId="8785b279-1432-4e4c-9cb8-484dd795828d" providerId="ADAL" clId="{5AC63408-1AEC-4C3D-92D5-353DAD888826}"/>
    <pc:docChg chg="undo custSel modSld">
      <pc:chgData name="Hatch, Sarah E." userId="8785b279-1432-4e4c-9cb8-484dd795828d" providerId="ADAL" clId="{5AC63408-1AEC-4C3D-92D5-353DAD888826}" dt="2022-10-25T15:02:25.621" v="302" actId="20577"/>
      <pc:docMkLst>
        <pc:docMk/>
      </pc:docMkLst>
      <pc:sldChg chg="modSp">
        <pc:chgData name="Hatch, Sarah E." userId="8785b279-1432-4e4c-9cb8-484dd795828d" providerId="ADAL" clId="{5AC63408-1AEC-4C3D-92D5-353DAD888826}" dt="2022-10-25T13:57:50.839" v="296" actId="313"/>
        <pc:sldMkLst>
          <pc:docMk/>
          <pc:sldMk cId="3989391417" sldId="258"/>
        </pc:sldMkLst>
        <pc:spChg chg="mod">
          <ac:chgData name="Hatch, Sarah E." userId="8785b279-1432-4e4c-9cb8-484dd795828d" providerId="ADAL" clId="{5AC63408-1AEC-4C3D-92D5-353DAD888826}" dt="2022-10-25T13:57:50.839" v="296" actId="313"/>
          <ac:spMkLst>
            <pc:docMk/>
            <pc:sldMk cId="3989391417" sldId="258"/>
            <ac:spMk id="3" creationId="{2DE7331E-8CF7-4239-8AE9-285915CB90D0}"/>
          </ac:spMkLst>
        </pc:spChg>
      </pc:sldChg>
      <pc:sldChg chg="modSp">
        <pc:chgData name="Hatch, Sarah E." userId="8785b279-1432-4e4c-9cb8-484dd795828d" providerId="ADAL" clId="{5AC63408-1AEC-4C3D-92D5-353DAD888826}" dt="2022-10-25T15:02:25.621" v="302" actId="20577"/>
        <pc:sldMkLst>
          <pc:docMk/>
          <pc:sldMk cId="1008346065" sldId="260"/>
        </pc:sldMkLst>
        <pc:spChg chg="mod">
          <ac:chgData name="Hatch, Sarah E." userId="8785b279-1432-4e4c-9cb8-484dd795828d" providerId="ADAL" clId="{5AC63408-1AEC-4C3D-92D5-353DAD888826}" dt="2022-10-25T15:02:25.621" v="302" actId="20577"/>
          <ac:spMkLst>
            <pc:docMk/>
            <pc:sldMk cId="1008346065" sldId="260"/>
            <ac:spMk id="3" creationId="{6D620C4F-D577-42F9-86EA-DDFBCBD8686D}"/>
          </ac:spMkLst>
        </pc:spChg>
      </pc:sldChg>
      <pc:sldChg chg="addSp modSp">
        <pc:chgData name="Hatch, Sarah E." userId="8785b279-1432-4e4c-9cb8-484dd795828d" providerId="ADAL" clId="{5AC63408-1AEC-4C3D-92D5-353DAD888826}" dt="2022-10-25T12:55:52.178" v="295" actId="255"/>
        <pc:sldMkLst>
          <pc:docMk/>
          <pc:sldMk cId="1023882397" sldId="263"/>
        </pc:sldMkLst>
        <pc:spChg chg="add mod">
          <ac:chgData name="Hatch, Sarah E." userId="8785b279-1432-4e4c-9cb8-484dd795828d" providerId="ADAL" clId="{5AC63408-1AEC-4C3D-92D5-353DAD888826}" dt="2022-10-25T12:55:52.178" v="295" actId="255"/>
          <ac:spMkLst>
            <pc:docMk/>
            <pc:sldMk cId="1023882397" sldId="263"/>
            <ac:spMk id="2" creationId="{640FEF87-48E5-401B-9DED-C8D0B459812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9AFBC0-9A1A-43F9-AB58-D14DDED398F1}" type="datetimeFigureOut">
              <a:rPr lang="en-US" smtClean="0"/>
              <a:t>10/27/2022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9B7340-B9D9-45BC-B8C7-F9C572B83B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5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Staying active, Doing activities you enjoy, keep learning, Take deep breaths, Stress relief ( Scream, stomp, cry, laugh whatever works for you) Try to get good sleep, Eat healthy as you can, and stay social (support groups, time with friends, family ( use respite if needed)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9B7340-B9D9-45BC-B8C7-F9C572B83BB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553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21708-B0B2-4A9E-A473-B8254EEA90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993B28-9862-424F-9BBF-72A2F38F09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51906F-AD30-4B0A-8989-851A4803C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FDB71-1C55-4010-B25D-7DA485385A47}" type="datetimeFigureOut">
              <a:rPr lang="en-US" smtClean="0"/>
              <a:t>10/27/2022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DEE670-CC79-4DF3-A792-E368F3653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BB7682-A56F-4B81-97FB-9BD97FD87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79B48-8A5B-402F-BBC5-0A0E1C2CC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993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6080A-7042-48F7-BAAD-F6BA275A4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2BFAD3-BDDA-41BF-ACF3-02565EE190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C925BC-18A2-4E61-A387-87F25F8B3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FDB71-1C55-4010-B25D-7DA485385A47}" type="datetimeFigureOut">
              <a:rPr lang="en-US" smtClean="0"/>
              <a:t>10/27/2022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910DD8-7D37-4AC2-83CE-76FC47F2F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167D9B-12BF-4D27-B225-073E01119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79B48-8A5B-402F-BBC5-0A0E1C2CC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169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4C6B90-CB8C-41AB-AE5A-E0A77D07F5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795B71-69E8-423E-BE58-7DE2D5563B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60F2F2-F148-4B8C-AC99-4EC026296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FDB71-1C55-4010-B25D-7DA485385A47}" type="datetimeFigureOut">
              <a:rPr lang="en-US" smtClean="0"/>
              <a:t>10/27/2022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D52A95-3FF1-4EDF-81E8-DA3A4A815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949AAE-225B-48DA-B8FB-A8127ABCA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79B48-8A5B-402F-BBC5-0A0E1C2CC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27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59133-E885-4E66-8C1B-E0F69DF8B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4E4960-1D71-4681-AEA8-E270B06E5F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022BA5-F993-40FB-956B-678AE94AE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FDB71-1C55-4010-B25D-7DA485385A47}" type="datetimeFigureOut">
              <a:rPr lang="en-US" smtClean="0"/>
              <a:t>10/27/2022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5772D9-C253-4E1B-997A-693DEB071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C12E8B-7D4F-4EAB-AC4C-5B3107485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79B48-8A5B-402F-BBC5-0A0E1C2CC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609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8B52E-1C16-46AE-AD09-2FC0C8EE1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9A6114-CC1A-46B7-9E3A-6EBBF8B321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0A7BD9-3E7E-452C-80A2-EB39B77CF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FDB71-1C55-4010-B25D-7DA485385A47}" type="datetimeFigureOut">
              <a:rPr lang="en-US" smtClean="0"/>
              <a:t>10/27/2022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5A1CFC-F54E-451A-8849-FA3380E20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2E45C3-3ED0-4752-82E5-0E2EFDF0F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79B48-8A5B-402F-BBC5-0A0E1C2CC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201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467E13-4085-4C0B-B1FF-64EF4A13D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C8D076-54EC-41AF-BE73-5C9B51A036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B70BAD-DAB0-4111-B796-907EA8DB38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500C76-FCD8-4666-92EB-79B9F9320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FDB71-1C55-4010-B25D-7DA485385A47}" type="datetimeFigureOut">
              <a:rPr lang="en-US" smtClean="0"/>
              <a:t>10/27/2022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E4306E-D94C-4986-9332-4DEA3AAC3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21BB23-93F0-486D-A043-79A01004C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79B48-8A5B-402F-BBC5-0A0E1C2CC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072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2D0BB-4793-427C-84D1-E87B2E8D7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DA280D-1B68-4DE5-8F67-E39252ECB1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8F883B-B482-442C-A40C-45A2FEC7F7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030FEB-F2C8-4D07-89E2-D0C8772CC5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CBDF5F-B0E0-44EA-8F51-809272F895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34EE0C-A9A6-4A9A-AC6A-DAE8350DA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FDB71-1C55-4010-B25D-7DA485385A47}" type="datetimeFigureOut">
              <a:rPr lang="en-US" smtClean="0"/>
              <a:t>10/27/2022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3310E2-8D83-49BE-8483-BB8BE547B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550370-7C70-4359-BBB5-5F9A5CDAA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79B48-8A5B-402F-BBC5-0A0E1C2CC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380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F0416-4B30-4C49-847E-0963514B4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2DDD70-46E2-4547-BCE4-AB18377BA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FDB71-1C55-4010-B25D-7DA485385A47}" type="datetimeFigureOut">
              <a:rPr lang="en-US" smtClean="0"/>
              <a:t>10/27/2022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1AB7D-5544-4966-8D59-195B21356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365677-524E-4341-9185-D2CE6DEAF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79B48-8A5B-402F-BBC5-0A0E1C2CC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74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25C221-5C3F-4341-8550-47E7F9111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FDB71-1C55-4010-B25D-7DA485385A47}" type="datetimeFigureOut">
              <a:rPr lang="en-US" smtClean="0"/>
              <a:t>10/27/2022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F7AAAB6-8F39-4480-8C50-94F9C07C2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30A809-29BD-4343-85FE-0808E74B9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79B48-8A5B-402F-BBC5-0A0E1C2CC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68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491AD-C241-4BB5-B6A5-871C73EE2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895EC5-FBA2-468F-A844-0AF45AE0EB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1A3E8E-2411-4455-828B-D73D3F6E50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27FB48-2F58-4591-BFD9-10040C731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FDB71-1C55-4010-B25D-7DA485385A47}" type="datetimeFigureOut">
              <a:rPr lang="en-US" smtClean="0"/>
              <a:t>10/27/2022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DE019C-F907-429E-9B97-44EBC464F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2A3DC1-98C5-4F5D-8F0B-BD553E3D9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79B48-8A5B-402F-BBC5-0A0E1C2CC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77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2444F-4C8E-4A73-879C-38261EAD5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E035771-0C49-45B8-9FED-BD8CAA7E95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DEA580-B4C5-4D57-BA50-32938848EC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C67057-3476-4B39-8857-74DB089B4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FDB71-1C55-4010-B25D-7DA485385A47}" type="datetimeFigureOut">
              <a:rPr lang="en-US" smtClean="0"/>
              <a:t>10/27/2022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962364-F8A8-4C47-B175-4430A12EA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E21DEB-08D5-4DEE-AED7-9DDCE8B55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79B48-8A5B-402F-BBC5-0A0E1C2CC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977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81823C-8704-4BCB-9131-778048B61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F166E7-EC06-4244-BCF6-DB2AEDB44F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C703A6-F794-41A1-8634-C210B2997F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6FDB71-1C55-4010-B25D-7DA485385A47}" type="datetimeFigureOut">
              <a:rPr lang="en-US" smtClean="0"/>
              <a:t>10/27/2022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31C72E-B5FC-4F0C-9A83-E08B20B94B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3D20FF-7E27-43FF-8E2D-57AD243AFB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879B48-8A5B-402F-BBC5-0A0E1C2CC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004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.ssmgrp.com/blog/4-strategies-that-help-with-caregiver-role-strain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blog.geographydirections.com/2020/09/21/covid-19s-silver-lining-creating-a-caregiver-friendly-work-culture/" TargetMode="Externa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betterhealthwhileaging.net/4-steps-to-get-better-medical-advice/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cdc.gov/aging/caregiving/pdf/complete-care-plan-form-508.pdf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pxhere.com/en/photo/1197145" TargetMode="External"/><Relationship Id="rId13" Type="http://schemas.openxmlformats.org/officeDocument/2006/relationships/image" Target="../media/image13.jpg"/><Relationship Id="rId3" Type="http://schemas.openxmlformats.org/officeDocument/2006/relationships/image" Target="../media/image8.jpg"/><Relationship Id="rId7" Type="http://schemas.openxmlformats.org/officeDocument/2006/relationships/image" Target="../media/image10.jpg"/><Relationship Id="rId12" Type="http://schemas.openxmlformats.org/officeDocument/2006/relationships/hyperlink" Target="https://www.flickr.com/photos/bamboonutra/19677337900" TargetMode="External"/><Relationship Id="rId2" Type="http://schemas.openxmlformats.org/officeDocument/2006/relationships/notesSlide" Target="../notesSlides/notesSlide1.xml"/><Relationship Id="rId16" Type="http://schemas.openxmlformats.org/officeDocument/2006/relationships/hyperlink" Target="https://www.choosehelp.com/topics/anxiety/9-ways-to-deal-with-stress-stress-management-techniques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learn.e-limu.org/topic/view/?t=71&amp;c=9" TargetMode="External"/><Relationship Id="rId11" Type="http://schemas.openxmlformats.org/officeDocument/2006/relationships/image" Target="../media/image12.jpg"/><Relationship Id="rId5" Type="http://schemas.openxmlformats.org/officeDocument/2006/relationships/image" Target="../media/image9.jpg"/><Relationship Id="rId15" Type="http://schemas.openxmlformats.org/officeDocument/2006/relationships/image" Target="../media/image14.jpeg"/><Relationship Id="rId10" Type="http://schemas.openxmlformats.org/officeDocument/2006/relationships/hyperlink" Target="http://www.onyxtruth.com/2018/11/19/brown-liquor-experience-128/" TargetMode="External"/><Relationship Id="rId4" Type="http://schemas.openxmlformats.org/officeDocument/2006/relationships/hyperlink" Target="https://pxhere.com/en/photo/1214001" TargetMode="External"/><Relationship Id="rId9" Type="http://schemas.openxmlformats.org/officeDocument/2006/relationships/image" Target="../media/image11.jpeg"/><Relationship Id="rId14" Type="http://schemas.openxmlformats.org/officeDocument/2006/relationships/hyperlink" Target="https://blogs.ubc.ca/communicatingscience2019w112/tag/sleep-deprivation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chfs.ky.gov/agencies/dail/Pages/aaail.aspx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a.nih.gov/" TargetMode="External"/><Relationship Id="rId2" Type="http://schemas.openxmlformats.org/officeDocument/2006/relationships/hyperlink" Target="http://www.alz.org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krkaze0@uky.edu" TargetMode="External"/><Relationship Id="rId2" Type="http://schemas.openxmlformats.org/officeDocument/2006/relationships/hyperlink" Target="mailto:seha280@uky.edu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7239F-97B8-4CBC-9598-8C831FF22F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826871"/>
            <a:ext cx="12192000" cy="2387600"/>
          </a:xfrm>
        </p:spPr>
        <p:txBody>
          <a:bodyPr>
            <a:normAutofit/>
          </a:bodyPr>
          <a:lstStyle/>
          <a:p>
            <a:r>
              <a:rPr lang="en-US" sz="8000" dirty="0"/>
              <a:t>Caregiving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7D2FB5-4C48-4926-BC43-73DF2A339E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999182" y="1766339"/>
            <a:ext cx="5178014" cy="36660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310EC36-CB10-45E2-89AF-D46B6664E8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263492" y="1766339"/>
            <a:ext cx="5469825" cy="364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418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F1D128A-9A56-4062-A48B-58B811DF2A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6652" y="2751"/>
            <a:ext cx="9138696" cy="6852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950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5CE2C3F-61A4-4DDC-883D-A84E23763CF4}"/>
              </a:ext>
            </a:extLst>
          </p:cNvPr>
          <p:cNvSpPr/>
          <p:nvPr/>
        </p:nvSpPr>
        <p:spPr>
          <a:xfrm>
            <a:off x="5536603" y="1905506"/>
            <a:ext cx="60960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>
                <a:latin typeface="Georgia" panose="02040502050405020303" pitchFamily="18" charset="0"/>
              </a:rPr>
              <a:t>Have an updated list of medications (doses and what they are for)</a:t>
            </a:r>
          </a:p>
          <a:p>
            <a:endParaRPr lang="en-US" sz="2400" dirty="0">
              <a:latin typeface="Georgia" panose="02040502050405020303" pitchFamily="18" charset="0"/>
            </a:endParaRPr>
          </a:p>
          <a:p>
            <a:r>
              <a:rPr lang="en-US" sz="2400" dirty="0">
                <a:latin typeface="Georgia" panose="02040502050405020303" pitchFamily="18" charset="0"/>
              </a:rPr>
              <a:t>Keep a diary of symptoms/behavior</a:t>
            </a:r>
          </a:p>
          <a:p>
            <a:pPr lvl="2"/>
            <a:r>
              <a:rPr lang="en-US" sz="2400" dirty="0">
                <a:latin typeface="Georgia" panose="02040502050405020303" pitchFamily="18" charset="0"/>
              </a:rPr>
              <a:t>What are the symptoms/behaviors?</a:t>
            </a:r>
          </a:p>
          <a:p>
            <a:pPr lvl="2"/>
            <a:r>
              <a:rPr lang="en-US" sz="2400" dirty="0">
                <a:latin typeface="Georgia" panose="02040502050405020303" pitchFamily="18" charset="0"/>
              </a:rPr>
              <a:t>When do they occur?</a:t>
            </a:r>
          </a:p>
          <a:p>
            <a:pPr lvl="2"/>
            <a:r>
              <a:rPr lang="en-US" sz="2400" dirty="0">
                <a:latin typeface="Georgia" panose="02040502050405020303" pitchFamily="18" charset="0"/>
              </a:rPr>
              <a:t>How bothersome are they?</a:t>
            </a:r>
          </a:p>
          <a:p>
            <a:pPr lvl="2"/>
            <a:r>
              <a:rPr lang="en-US" sz="2400" dirty="0">
                <a:latin typeface="Georgia" panose="02040502050405020303" pitchFamily="18" charset="0"/>
              </a:rPr>
              <a:t>What triggers them?</a:t>
            </a:r>
          </a:p>
          <a:p>
            <a:pPr lvl="2"/>
            <a:r>
              <a:rPr lang="en-US" sz="2400" dirty="0">
                <a:latin typeface="Georgia" panose="02040502050405020303" pitchFamily="18" charset="0"/>
              </a:rPr>
              <a:t>What seems to help?</a:t>
            </a:r>
          </a:p>
          <a:p>
            <a:pPr lvl="2"/>
            <a:r>
              <a:rPr lang="en-US" sz="2400" dirty="0">
                <a:latin typeface="Georgia" panose="02040502050405020303" pitchFamily="18" charset="0"/>
              </a:rPr>
              <a:t>What makes things worse?</a:t>
            </a:r>
          </a:p>
          <a:p>
            <a:pPr lvl="2"/>
            <a:endParaRPr lang="en-US" sz="2400" dirty="0">
              <a:latin typeface="Georgia" panose="02040502050405020303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E7331E-8CF7-4239-8AE9-285915CB90D0}"/>
              </a:ext>
            </a:extLst>
          </p:cNvPr>
          <p:cNvSpPr txBox="1"/>
          <p:nvPr/>
        </p:nvSpPr>
        <p:spPr>
          <a:xfrm>
            <a:off x="0" y="355002"/>
            <a:ext cx="12192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Caregiving</a:t>
            </a:r>
            <a:r>
              <a:rPr lang="en-US" dirty="0"/>
              <a:t> </a:t>
            </a:r>
            <a:r>
              <a:rPr lang="en-US" sz="6000" dirty="0"/>
              <a:t> - Information</a:t>
            </a:r>
          </a:p>
          <a:p>
            <a:pPr algn="ctr"/>
            <a:r>
              <a:rPr lang="en-US" sz="2400" dirty="0"/>
              <a:t>Medical Appointments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753E9B-A9AC-4B6F-A1E2-2EEA85349B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30844" y="2256416"/>
            <a:ext cx="4570656" cy="3047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391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D2099C4-7B2C-4264-A328-CEA2F5067AAD}"/>
              </a:ext>
            </a:extLst>
          </p:cNvPr>
          <p:cNvSpPr txBox="1"/>
          <p:nvPr/>
        </p:nvSpPr>
        <p:spPr>
          <a:xfrm>
            <a:off x="0" y="225911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Care Plan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4FA9BE-BD4A-4B2E-B643-8C7CEAA26FEC}"/>
              </a:ext>
            </a:extLst>
          </p:cNvPr>
          <p:cNvSpPr txBox="1"/>
          <p:nvPr/>
        </p:nvSpPr>
        <p:spPr>
          <a:xfrm>
            <a:off x="0" y="1251649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hlinkClick r:id="rId2"/>
              </a:rPr>
              <a:t>www.cdc.gov/aging/caregiving/pdf/complete-care-plan-form-508.pdf</a:t>
            </a:r>
            <a:r>
              <a:rPr lang="en-US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5DC8DE-A8AF-490C-9345-C5D22E5A70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542" y="2004726"/>
            <a:ext cx="3536030" cy="44839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36CC19-B129-4B92-825E-08BEF32DA8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6503" y="2002557"/>
            <a:ext cx="3844860" cy="48554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0377B09-E4D9-44FF-AD51-104A7E4A1B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8294" y="2002557"/>
            <a:ext cx="3924793" cy="4691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785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2C654C3-79E3-4D52-A76D-3CFC657D8EF2}"/>
              </a:ext>
            </a:extLst>
          </p:cNvPr>
          <p:cNvSpPr txBox="1"/>
          <p:nvPr/>
        </p:nvSpPr>
        <p:spPr>
          <a:xfrm>
            <a:off x="88352" y="186842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Self Care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5C7555A-1BE8-4FEE-9C04-A43DC00B6D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94791" y="1314653"/>
            <a:ext cx="3927777" cy="261851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1AD303A-6657-4327-8760-713AF3F36C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8433994" y="810483"/>
            <a:ext cx="3491356" cy="261851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46A7453-D1E2-4E0C-A194-653D3F58F5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0" y="4233182"/>
            <a:ext cx="3927777" cy="26248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F7A08E0-B9FA-4ED1-A8BA-3B718782734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8264223" y="4233182"/>
            <a:ext cx="3927777" cy="261851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15DE18F-6095-4EF6-856C-A2769D7B13E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3252394" y="2788034"/>
            <a:ext cx="2843606" cy="284360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9CF4F94-BEA5-4A8A-B4C3-88D8CE7AB64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4"/>
              </a:ext>
            </a:extLst>
          </a:blip>
          <a:stretch>
            <a:fillRect/>
          </a:stretch>
        </p:blipFill>
        <p:spPr>
          <a:xfrm>
            <a:off x="6507140" y="2029775"/>
            <a:ext cx="3514165" cy="183944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F1A181B-C9CB-47E8-A260-8DD9AA3C6AC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5059795" y="4093516"/>
            <a:ext cx="2843607" cy="2421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51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B1A33F-B8E8-4FE7-8214-C839B5A24E55}"/>
              </a:ext>
            </a:extLst>
          </p:cNvPr>
          <p:cNvSpPr txBox="1"/>
          <p:nvPr/>
        </p:nvSpPr>
        <p:spPr>
          <a:xfrm>
            <a:off x="0" y="136277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Resources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C05D87-35C2-4227-8B98-91E6E4739135}"/>
              </a:ext>
            </a:extLst>
          </p:cNvPr>
          <p:cNvSpPr txBox="1"/>
          <p:nvPr/>
        </p:nvSpPr>
        <p:spPr>
          <a:xfrm>
            <a:off x="0" y="1000461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Area Agency on Aging</a:t>
            </a:r>
          </a:p>
          <a:p>
            <a:pPr algn="ctr"/>
            <a:r>
              <a:rPr lang="en-US" dirty="0">
                <a:hlinkClick r:id="rId2"/>
              </a:rPr>
              <a:t>https://chfs.ky.gov/agencies/dail/Pages/aaail.aspx</a:t>
            </a:r>
            <a:endParaRPr lang="en-US" dirty="0"/>
          </a:p>
          <a:p>
            <a:pPr algn="ctr"/>
            <a:endParaRPr lang="en-US" dirty="0"/>
          </a:p>
        </p:txBody>
      </p:sp>
      <p:pic>
        <p:nvPicPr>
          <p:cNvPr id="1026" name="Picture 2" descr="About Us">
            <a:extLst>
              <a:ext uri="{FF2B5EF4-FFF2-40B4-BE49-F238E27FC236}">
                <a16:creationId xmlns:a16="http://schemas.microsoft.com/office/drawing/2014/main" id="{B4A4A173-D49F-43EE-A3F6-4B47BE441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598" y="1883460"/>
            <a:ext cx="6398963" cy="4974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454C93E-697C-46A1-81A9-47CB0D3303D2}"/>
              </a:ext>
            </a:extLst>
          </p:cNvPr>
          <p:cNvSpPr txBox="1"/>
          <p:nvPr/>
        </p:nvSpPr>
        <p:spPr>
          <a:xfrm>
            <a:off x="7013986" y="1968649"/>
            <a:ext cx="5178014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/>
              <a:t>Caregiver support services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/>
              <a:t>Ombudsmen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/>
              <a:t>Aging and Disability Resource Center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/>
              <a:t>Nutrition Sites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/>
              <a:t>And more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166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681ED2C-BBAA-4788-BF0B-A4BD3699EAD2}"/>
              </a:ext>
            </a:extLst>
          </p:cNvPr>
          <p:cNvSpPr txBox="1"/>
          <p:nvPr/>
        </p:nvSpPr>
        <p:spPr>
          <a:xfrm>
            <a:off x="0" y="136277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Resources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620C4F-D577-42F9-86EA-DDFBCBD8686D}"/>
              </a:ext>
            </a:extLst>
          </p:cNvPr>
          <p:cNvSpPr txBox="1"/>
          <p:nvPr/>
        </p:nvSpPr>
        <p:spPr>
          <a:xfrm>
            <a:off x="1" y="1818042"/>
            <a:ext cx="1219199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hlinkClick r:id="rId2"/>
              </a:rPr>
              <a:t>www.alz.org</a:t>
            </a:r>
            <a:endParaRPr lang="en-US" sz="3200" dirty="0"/>
          </a:p>
          <a:p>
            <a:pPr algn="ctr"/>
            <a:endParaRPr lang="en-US" sz="3200" dirty="0"/>
          </a:p>
          <a:p>
            <a:pPr algn="ctr"/>
            <a:r>
              <a:rPr lang="en-US" sz="3200" dirty="0">
                <a:hlinkClick r:id="rId3"/>
              </a:rPr>
              <a:t>https://www.nia.nih.gov/</a:t>
            </a:r>
            <a:endParaRPr lang="en-US" sz="3200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473B55-D0A6-4753-8F44-C39940EE6D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2583" y="3756114"/>
            <a:ext cx="4034118" cy="276992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1CD2CCB-C417-4523-9A6B-AF463F3D8E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6678" y="3768050"/>
            <a:ext cx="4769223" cy="275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346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40FEF87-48E5-401B-9DED-C8D0B4598121}"/>
              </a:ext>
            </a:extLst>
          </p:cNvPr>
          <p:cNvSpPr txBox="1"/>
          <p:nvPr/>
        </p:nvSpPr>
        <p:spPr>
          <a:xfrm>
            <a:off x="541468" y="1392711"/>
            <a:ext cx="11109064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Questions?</a:t>
            </a:r>
          </a:p>
          <a:p>
            <a:pPr algn="ctr"/>
            <a:r>
              <a:rPr lang="en-US" sz="7200" dirty="0"/>
              <a:t>Comments &amp; Concerns</a:t>
            </a:r>
          </a:p>
          <a:p>
            <a:pPr algn="ctr"/>
            <a:r>
              <a:rPr lang="en-US" sz="4000" dirty="0"/>
              <a:t>You can also email us:</a:t>
            </a:r>
          </a:p>
          <a:p>
            <a:pPr algn="ctr"/>
            <a:endParaRPr lang="en-US" sz="4000" dirty="0"/>
          </a:p>
          <a:p>
            <a:pPr algn="ctr"/>
            <a:r>
              <a:rPr lang="en-US" sz="3600" dirty="0"/>
              <a:t>Sarah Hatch, MSW </a:t>
            </a:r>
            <a:r>
              <a:rPr lang="en-US" sz="3600" dirty="0">
                <a:hlinkClick r:id="rId2"/>
              </a:rPr>
              <a:t>seha280@uky.edu</a:t>
            </a:r>
            <a:r>
              <a:rPr lang="en-US" sz="3600" dirty="0"/>
              <a:t> </a:t>
            </a:r>
          </a:p>
          <a:p>
            <a:pPr algn="ctr"/>
            <a:r>
              <a:rPr lang="en-US" sz="3600" dirty="0"/>
              <a:t>Kelly Parsons, MSW </a:t>
            </a:r>
            <a:r>
              <a:rPr lang="en-US" sz="3600" dirty="0">
                <a:hlinkClick r:id="rId3"/>
              </a:rPr>
              <a:t>krkaze0@uky.edu</a:t>
            </a:r>
            <a:r>
              <a:rPr lang="en-US" sz="3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238823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7E4CA0068F9764587A8BCDF5CE67618" ma:contentTypeVersion="8" ma:contentTypeDescription="Create a new document." ma:contentTypeScope="" ma:versionID="e08f5abc242c0821142a369d4e4af6d2">
  <xsd:schema xmlns:xsd="http://www.w3.org/2001/XMLSchema" xmlns:xs="http://www.w3.org/2001/XMLSchema" xmlns:p="http://schemas.microsoft.com/office/2006/metadata/properties" xmlns:ns3="cfdf863f-e255-4bc5-8b8a-b98021cff96d" targetNamespace="http://schemas.microsoft.com/office/2006/metadata/properties" ma:root="true" ma:fieldsID="2cce2419d17fcfd867efea743c628e2b" ns3:_="">
    <xsd:import namespace="cfdf863f-e255-4bc5-8b8a-b98021cff96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df863f-e255-4bc5-8b8a-b98021cff96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ADCBAC0-DA57-4C76-AA99-3F39B31D4AF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4603C33-8403-445F-8F10-09E30654F757}">
  <ds:schemaRefs>
    <ds:schemaRef ds:uri="http://purl.org/dc/terms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cfdf863f-e255-4bc5-8b8a-b98021cff96d"/>
    <ds:schemaRef ds:uri="http://purl.org/dc/dcmitype/"/>
    <ds:schemaRef ds:uri="http://www.w3.org/XML/1998/namespace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6A0BF356-2BF5-4DAF-8BA4-BFB9A9E3F1D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df863f-e255-4bc5-8b8a-b98021cff96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274</TotalTime>
  <Words>218</Words>
  <Application>Microsoft Office PowerPoint</Application>
  <PresentationFormat>Widescreen</PresentationFormat>
  <Paragraphs>35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Georgia</vt:lpstr>
      <vt:lpstr>Office Theme</vt:lpstr>
      <vt:lpstr>Caregiving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Caregiving</dc:title>
  <dc:creator>Hatch, Sarah E.</dc:creator>
  <cp:lastModifiedBy>Hatch, Sarah E.</cp:lastModifiedBy>
  <cp:revision>14</cp:revision>
  <dcterms:created xsi:type="dcterms:W3CDTF">2022-10-24T17:10:45Z</dcterms:created>
  <dcterms:modified xsi:type="dcterms:W3CDTF">2022-10-27T13:47:31Z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0x01010067E4CA0068F9764587A8BCDF5CE67618</vt:lpwstr>
  </property>
</Properties>
</file>